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9663" r:id="rId1"/>
    <p:sldMasterId id="2147489675" r:id="rId2"/>
  </p:sldMasterIdLst>
  <p:notesMasterIdLst>
    <p:notesMasterId r:id="rId15"/>
  </p:notesMasterIdLst>
  <p:handoutMasterIdLst>
    <p:handoutMasterId r:id="rId16"/>
  </p:handoutMasterIdLst>
  <p:sldIdLst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973AD"/>
    <a:srgbClr val="F8FAFE"/>
    <a:srgbClr val="F5F8FD"/>
    <a:srgbClr val="EC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1" autoAdjust="0"/>
    <p:restoredTop sz="99822" autoAdjust="0"/>
  </p:normalViewPr>
  <p:slideViewPr>
    <p:cSldViewPr>
      <p:cViewPr>
        <p:scale>
          <a:sx n="100" d="100"/>
          <a:sy n="100" d="100"/>
        </p:scale>
        <p:origin x="-1548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5E0460-40A7-4393-B7A9-5BB4F7164CAA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F29446-31E5-4FBE-820B-BB7BE60B1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8874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6F358C-65AD-4160-AF6E-13A28BB70E90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CD5B08-3369-4D10-A278-CFA55C62B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127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F96F2B8-1491-4A33-8067-4835A2F89692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2BE6C5-34FD-4638-9631-C11F883AC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8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B5C3C78-B37C-4F43-819B-8FD4F34C4F93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6A69DBF-1263-43AE-B3B7-0BB2099B8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60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DECF0AC-A76D-40E5-8DB2-ED02AC3E0952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D268BB4-A3A4-4C9B-B417-39C4D3EC1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5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4B1B1E-FB86-4073-8FBA-1B88365D2641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A40C05-FE86-4A4D-9D37-D63540615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80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E366ED-F9FA-44B0-9435-D14F3FB0005C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6F46C8-9634-4892-98B7-29FC52BA0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86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A5489F-4D0F-4F87-A88C-120D375FC429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1DB959-DE70-4734-A9F8-B3137C4AA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5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3F1FC0-D4B5-45BA-9854-A59D9743D04E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C04D86-CBC5-47F0-B01F-A8E1457C2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29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E5DD35-C3C9-440D-9F1F-2D265875D27D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056CDE-56DA-41A7-A597-5CA10D2A5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47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D34622-6BE2-4E84-B552-4D570DD56CBD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F0639C-CB4D-4A7E-B04A-60B8DA77C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80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72FC67-F16D-4012-9535-32C220703CC7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B02DDD-6710-4B60-A4EF-6BE419D6B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8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6104A2-8E3D-429A-850E-602673553B08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2CF0C2-772C-4944-A130-3B09A3A32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ABE7117-22A2-4A17-A2B1-620460FDEA7D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54F20C3-80D4-4657-BF39-88FBE0124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19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EAE288-C880-4423-A071-234AFC356677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3CE8FC-BC88-42C4-BBCA-38136EFCF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78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773B89-F189-4D16-99DF-EF296767F7B8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1A71BD-9EE2-4D3E-9D23-2459BD7D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E6C18E-73DF-4FB6-BCEF-C3C4552138DF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1A7200-5D6C-47A7-BA50-AF021F9B1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2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DB1BFF5-1F4B-4B3D-BAEA-D87AB8780DA3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C1AA1D-2D39-4D59-B3A4-139FF783E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1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A3BD418-A3B5-4246-A5BD-BD54CA7DA797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83DC033-8244-4109-9BEF-16AAB90BA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0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F787D93-2FD5-4147-81D2-5CD258EB007F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5AAB66D-3A1B-4BE1-BEDB-416303AD8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4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E814B00-7F71-4669-9F91-D3C693C3AFB9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39C773D-7B2A-48EA-9C5C-02E8B122B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32DA41C-6F09-42ED-A631-C4719FE0F46E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C44DFFF-1EC3-48D9-976E-473441074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5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6280142-84D2-43B8-BC30-549CF10F73A3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246467C-1665-4767-8F27-000ED5C8E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94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E61392A-D53B-45DE-A748-70E94ABB1641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BE9DC28-C47C-4FB4-A226-1CAC32302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1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7C6A5EF-345B-4C6D-B3EE-FBBEDA755E0B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775D865-0AE8-45DC-9CA7-D6CFB1E0D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5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64" r:id="rId1"/>
    <p:sldLayoutId id="2147489665" r:id="rId2"/>
    <p:sldLayoutId id="2147489666" r:id="rId3"/>
    <p:sldLayoutId id="2147489667" r:id="rId4"/>
    <p:sldLayoutId id="2147489668" r:id="rId5"/>
    <p:sldLayoutId id="2147489669" r:id="rId6"/>
    <p:sldLayoutId id="2147489670" r:id="rId7"/>
    <p:sldLayoutId id="2147489671" r:id="rId8"/>
    <p:sldLayoutId id="2147489672" r:id="rId9"/>
    <p:sldLayoutId id="2147489673" r:id="rId10"/>
    <p:sldLayoutId id="2147489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83E77B2-5556-4B36-9C49-B8D2F748255A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ECE43E7-F847-4256-A5E8-C6ACB2577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7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76" r:id="rId1"/>
    <p:sldLayoutId id="2147489677" r:id="rId2"/>
    <p:sldLayoutId id="2147489678" r:id="rId3"/>
    <p:sldLayoutId id="2147489679" r:id="rId4"/>
    <p:sldLayoutId id="2147489680" r:id="rId5"/>
    <p:sldLayoutId id="2147489681" r:id="rId6"/>
    <p:sldLayoutId id="2147489682" r:id="rId7"/>
    <p:sldLayoutId id="2147489683" r:id="rId8"/>
    <p:sldLayoutId id="2147489684" r:id="rId9"/>
    <p:sldLayoutId id="2147489685" r:id="rId10"/>
    <p:sldLayoutId id="2147489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4429125" y="214313"/>
            <a:ext cx="4500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kern="0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 charset="0"/>
              </a:rPr>
              <a:t>«Есть только два долговременных дара,                                                                   которые мы можем оставить                                                                                                      в наследство своим детям.                                                                Один из них – корни, а другой – крылья».</a:t>
            </a:r>
          </a:p>
        </p:txBody>
      </p:sp>
      <p:sp>
        <p:nvSpPr>
          <p:cNvPr id="183299" name="TextBox 6"/>
          <p:cNvSpPr txBox="1">
            <a:spLocks noChangeArrowheads="1"/>
          </p:cNvSpPr>
          <p:nvPr/>
        </p:nvSpPr>
        <p:spPr bwMode="auto">
          <a:xfrm>
            <a:off x="857250" y="3357563"/>
            <a:ext cx="73580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Всероссийский единый урок                           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«Предпринимательство</a:t>
            </a:r>
            <a:r>
              <a:rPr lang="en-US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приоритет </a:t>
            </a:r>
            <a:r>
              <a:rPr lang="en-US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века»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 вопросам мотивации и установок школьникам)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инициатор урока                                                                              Национальная Академия Предпринимательства</a:t>
            </a:r>
          </a:p>
        </p:txBody>
      </p:sp>
      <p:pic>
        <p:nvPicPr>
          <p:cNvPr id="183300" name="Рисунок 6" descr="Безимени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7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068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ПРАВИЛЬНАЯ УСТАНОВКА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«Если Вы хотите иметь то, </a:t>
                      </a:r>
                      <a:endParaRPr lang="ru-RU" sz="11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никогда не имели, – </a:t>
                      </a:r>
                      <a:endParaRPr lang="ru-RU" sz="11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начните делать то, </a:t>
                      </a:r>
                      <a:endParaRPr lang="ru-RU" sz="11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никогда не делали»                             </a:t>
                      </a:r>
                      <a:endParaRPr lang="ru-RU" sz="11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800" dirty="0" smtClean="0"/>
                    </a:p>
                  </a:txBody>
                  <a:tcPr marT="45718" marB="4571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25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8913"/>
            <a:ext cx="86455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2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13038"/>
            <a:ext cx="5121275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214313" y="214313"/>
            <a:ext cx="86439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углом 9"/>
          <p:cNvSpPr/>
          <p:nvPr/>
        </p:nvSpPr>
        <p:spPr>
          <a:xfrm rot="5400000" flipV="1">
            <a:off x="7150894" y="1078707"/>
            <a:ext cx="428625" cy="1843087"/>
          </a:xfrm>
          <a:prstGeom prst="ben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16200000" flipH="1" flipV="1">
            <a:off x="1507331" y="1078707"/>
            <a:ext cx="428625" cy="1843088"/>
          </a:xfrm>
          <a:prstGeom prst="ben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6200000">
            <a:off x="7136606" y="4793457"/>
            <a:ext cx="428625" cy="1843088"/>
          </a:xfrm>
          <a:prstGeom prst="ben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 flipH="1">
            <a:off x="1507331" y="4793457"/>
            <a:ext cx="428625" cy="1843088"/>
          </a:xfrm>
          <a:prstGeom prst="ben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813" y="1428750"/>
            <a:ext cx="1739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Условия (среда)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813" y="5929313"/>
            <a:ext cx="14303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Системность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2250" y="1428750"/>
            <a:ext cx="1778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Инфраструктура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0813" y="5929313"/>
            <a:ext cx="1785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Комплексность</a:t>
            </a:r>
          </a:p>
        </p:txBody>
      </p:sp>
      <p:pic>
        <p:nvPicPr>
          <p:cNvPr id="194571" name="Picture 2" descr="C:\Documents and Settings\kenji\Рабочий стол\new_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500188"/>
            <a:ext cx="4668837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9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C:\Users\kenji\Desktop\пря\Изображение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14563"/>
            <a:ext cx="43386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1" b="25043"/>
          <a:stretch>
            <a:fillRect/>
          </a:stretch>
        </p:blipFill>
        <p:spPr bwMode="auto">
          <a:xfrm>
            <a:off x="214313" y="214313"/>
            <a:ext cx="86439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0" name="TextBox 6"/>
          <p:cNvSpPr txBox="1">
            <a:spLocks noChangeArrowheads="1"/>
          </p:cNvSpPr>
          <p:nvPr/>
        </p:nvSpPr>
        <p:spPr bwMode="auto">
          <a:xfrm>
            <a:off x="142875" y="5072063"/>
            <a:ext cx="4357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Участники  </a:t>
            </a:r>
            <a:r>
              <a:rPr lang="en-US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Фестиваля «Твои возможности человек»</a:t>
            </a:r>
            <a:endParaRPr lang="ru-RU" altLang="ru-RU" sz="1800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-32" y="1252539"/>
            <a:ext cx="9144000" cy="5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Предприниматели завтрашнего дня… учатся здесь!</a:t>
            </a:r>
          </a:p>
        </p:txBody>
      </p:sp>
      <p:sp>
        <p:nvSpPr>
          <p:cNvPr id="193542" name="TextBox 9"/>
          <p:cNvSpPr txBox="1">
            <a:spLocks noChangeArrowheads="1"/>
          </p:cNvSpPr>
          <p:nvPr/>
        </p:nvSpPr>
        <p:spPr bwMode="auto">
          <a:xfrm>
            <a:off x="4857750" y="5072063"/>
            <a:ext cx="3857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Учимся проектировать, защищать социальные и бизнес проекты</a:t>
            </a:r>
            <a:endParaRPr lang="ru-RU" altLang="ru-RU" sz="1800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3543" name="Picture 3" descr="C:\Users\kenji\Desktop\пря\IMG_2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2214563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3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068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/>
                        <a:t>ПР</a:t>
                      </a:r>
                      <a:r>
                        <a:rPr lang="ru-RU" sz="2400" b="1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ПРАВИЛЬНАЯ УСТАНОВКА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800" dirty="0" smtClean="0"/>
                    </a:p>
                  </a:txBody>
                  <a:tcPr marT="45718" marB="4571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43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8913"/>
            <a:ext cx="86455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060575"/>
            <a:ext cx="87757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6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068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СДЕЛАЙ ПРАВИЛЬНУЮ УСТАНОВКУ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800" dirty="0" smtClean="0"/>
                    </a:p>
                  </a:txBody>
                  <a:tcPr marT="45718" marB="4571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53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8913"/>
            <a:ext cx="86455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92375"/>
            <a:ext cx="7620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068888">
                <a:tc>
                  <a:txBody>
                    <a:bodyPr/>
                    <a:lstStyle/>
                    <a:p>
                      <a:endParaRPr lang="ru-RU" sz="1800" dirty="0" smtClean="0"/>
                    </a:p>
                  </a:txBody>
                  <a:tcPr marT="45718" marB="4571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63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8913"/>
            <a:ext cx="86455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62138"/>
            <a:ext cx="5938838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33913"/>
            <a:ext cx="323373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1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90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0907038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Предприимч</a:t>
                      </a:r>
                      <a:r>
                        <a:rPr lang="ru-RU" sz="2400" b="1" dirty="0" err="1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ВЕРЬ</a:t>
                      </a:r>
                      <a:r>
                        <a:rPr lang="ru-RU" sz="2400" b="1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СЕБЯ И В СВОЙ УСПЕХ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err="1" smtClean="0"/>
                        <a:t>Пр</a:t>
                      </a:r>
                      <a:endParaRPr lang="ru-RU" sz="1800" dirty="0" smtClean="0"/>
                    </a:p>
                    <a:p>
                      <a:r>
                        <a:rPr lang="ru-RU" sz="1800" dirty="0" err="1" smtClean="0"/>
                        <a:t>Предппрриим</a:t>
                      </a:r>
                      <a:endParaRPr lang="ru-RU" sz="1800" dirty="0" smtClean="0"/>
                    </a:p>
                    <a:p>
                      <a:r>
                        <a:rPr lang="ru-RU" sz="1800" dirty="0" err="1" smtClean="0"/>
                        <a:t>Предприимчивость</a:t>
                      </a:r>
                      <a:r>
                        <a:rPr lang="ru-RU" sz="1800" b="1" dirty="0" err="1" smtClean="0"/>
                        <a:t>Предприимчивость</a:t>
                      </a:r>
                      <a:endParaRPr lang="ru-RU" sz="1800" b="1" dirty="0" smtClean="0"/>
                    </a:p>
                    <a:p>
                      <a:r>
                        <a:rPr lang="ru-RU" sz="1800" dirty="0" smtClean="0"/>
                        <a:t>нравственно-волевое качество личности, проявляющееся в способности и умении быстро находить </a:t>
                      </a:r>
                      <a:r>
                        <a:rPr lang="ru-RU" sz="1800" b="1" dirty="0" smtClean="0"/>
                        <a:t>Предприимчивость</a:t>
                      </a:r>
                    </a:p>
                    <a:p>
                      <a:r>
                        <a:rPr lang="ru-RU" sz="1800" dirty="0" smtClean="0"/>
                        <a:t>нравственно-волевое качество личности, проявляющееся в способности и умении быстро находить нужные и оптимальные решения, использовать «нужные действия в нужный момент». Предприимчивость включает в себя практичность, находчивость, изобретательность, инициативность, ответственность и </a:t>
                      </a:r>
                      <a:r>
                        <a:rPr lang="ru-RU" sz="1800" dirty="0" err="1" smtClean="0"/>
                        <a:t>спос</a:t>
                      </a:r>
                      <a:r>
                        <a:rPr lang="ru-RU" sz="1800" b="1" dirty="0" err="1" smtClean="0"/>
                        <a:t>ПредприимчивостьПредприимчивость</a:t>
                      </a:r>
                      <a:endParaRPr lang="ru-RU" sz="1800" b="1" dirty="0" smtClean="0"/>
                    </a:p>
                    <a:p>
                      <a:r>
                        <a:rPr lang="ru-RU" sz="1800" dirty="0" smtClean="0"/>
                        <a:t>нравственно-волевое качество личности, проявляющееся в способности и умении быстро находить нужные и оптимальные решения, использовать «нужные действия в нужный момент». Предприимчивость включает в себя практичность, находчивость, изобретательность, инициативность, ответственность и способность к риску. Предприимчивый человек способен самостоятельно действовать, идти на риск, склонен к новым формам отношений и деятельности, он активен, уверен в себе. Предприимчивость, основанная на нравственных заповедях и мотивах – это то, что присуще было широкому кругу русских предпринимателей. Предприимчивость, произрастающая на корысти, лжи и зависти, заведомо обречена, она составляет зло в отечественном предпринимательстве.</a:t>
                      </a:r>
                    </a:p>
                    <a:p>
                      <a:r>
                        <a:rPr lang="ru-RU" sz="1800" b="1" dirty="0" smtClean="0"/>
                        <a:t>Предприимчивость</a:t>
                      </a:r>
                    </a:p>
                    <a:p>
                      <a:r>
                        <a:rPr lang="ru-RU" sz="1800" dirty="0" smtClean="0"/>
                        <a:t>нравственно-волевое качество личности, проявляющееся в способности и умении быстро находить нужные и оптимальные решения, использовать «нужные действия в нужный момент». Предприимчивость включает в себя практичность, находчивость, изобретательность, инициативность, ответственность и способность к риску. Предприимчивый человек способен самостоятельно действовать, идти на риск, склонен к новым формам отношений и деятельности, он активен, уверен в себе. Предприимчивость, </a:t>
                      </a:r>
                      <a:r>
                        <a:rPr lang="ru-RU" sz="1800" dirty="0" err="1" smtClean="0"/>
                        <a:t>основан</a:t>
                      </a:r>
                      <a:r>
                        <a:rPr lang="ru-RU" sz="1800" b="1" dirty="0" err="1" smtClean="0"/>
                        <a:t>Предприимчивость</a:t>
                      </a:r>
                      <a:endParaRPr lang="ru-RU" sz="1800" b="1" dirty="0" smtClean="0"/>
                    </a:p>
                    <a:p>
                      <a:r>
                        <a:rPr lang="ru-RU" sz="1800" dirty="0" smtClean="0"/>
                        <a:t>нравственно-волевое качество личности, проявляющееся в способности и умении быстро находить нужные и оптимальные решения, использовать «нужные действия в нужный момент». Предприимчивость включает в себя практичность, находчивость, изобретательность, инициативность, ответственность и способность к риску. Предприимчивый человек способен самостоятельно действовать, идти на риск, склонен к новым формам отношений и деятельности, он активен, уверен в себе. Предприимчивость, основанная на нравственных заповедях и мотивах – это то, что присуще было широкому кругу русских предпринимателей. Предприимчивость, произрастающая на корысти, лжи и зависти, заведомо обречена, она составляет зло в отечественном предпринимательстве.</a:t>
                      </a:r>
                    </a:p>
                    <a:p>
                      <a:r>
                        <a:rPr lang="ru-RU" sz="1800" dirty="0" err="1" smtClean="0"/>
                        <a:t>ная</a:t>
                      </a:r>
                      <a:r>
                        <a:rPr lang="ru-RU" sz="1800" dirty="0" smtClean="0"/>
                        <a:t> на нравственных заповедях и мотивах – это то, что присуще было широкому кругу русских предпринимателей. Предприимчивость, произрастающая на корысти, лжи и зависти, заведомо обречена, она составляет зло в отечественном предпринимательстве.</a:t>
                      </a:r>
                    </a:p>
                    <a:p>
                      <a:endParaRPr lang="ru-RU" sz="1800" b="1" dirty="0" smtClean="0"/>
                    </a:p>
                    <a:p>
                      <a:r>
                        <a:rPr lang="ru-RU" sz="1800" dirty="0" smtClean="0"/>
                        <a:t>нравственно-волевое качество личности, проявляющееся в способности и умении быстро находить нужные и оптимальные решения, использовать «нужные действия в нужный момент». Предприимчивость включает в себя практичность, находчивость, изобретательность, инициативность, ответственность и способность к риску. Предприимчивый человек способен самостоятельно действовать, идти на риск, склонен к новым формам отношений и деятельности, он активен, уверен в себе. Предприимчивость, основанная на нравственных заповедях и мотивах – это то, что присуще было широкому кругу русских предпринимателей. Предприимчивость, произрастающая на корысти, лжи и зависти, заведомо обречена, она составляет зло в отечественном предпринимательстве.</a:t>
                      </a:r>
                    </a:p>
                    <a:p>
                      <a:r>
                        <a:rPr lang="ru-RU" sz="1800" dirty="0" err="1" smtClean="0"/>
                        <a:t>обность</a:t>
                      </a:r>
                      <a:r>
                        <a:rPr lang="ru-RU" sz="1800" dirty="0" smtClean="0"/>
                        <a:t> к риску. Предприимчивый человек способен самостоятельно действовать, идти на риск, склонен к новым формам отношений и деятельности, он активен, уверен в себе. Предприимчивость, основанная на нравственных заповедях и мотивах – это то, что присуще было широкому кругу русских предпринимателей. Предприимчивость, произрастающая на корысти, лжи и зависти, заведомо обречена, она составляет зло в отечественном предпринимательстве.</a:t>
                      </a:r>
                    </a:p>
                    <a:p>
                      <a:r>
                        <a:rPr lang="ru-RU" sz="1800" dirty="0" smtClean="0"/>
                        <a:t>и оптимальные решения, использовать «нужные действия в нужный момент». Предприимчивость включает в себя практичность, находчивость, изобретательность, инициативность, ответственность и способность к риску. Предприимчивый человек способен самостоятельно действовать, идти на риск, склонен к новым формам отношений и деятельности, он активен, уверен в себе. Предприимчивость, основанная на нравственных заповедях и мотивах – это то, что присуще было широкому кругу русских предпринимателей. Предприимчивость, произрастающая на корысти, лжи и зависти, заведомо обречена, она составляет зло в отечественном предпринимательстве.</a:t>
                      </a:r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нравственно-волевое качество личности, проявляющееся в способности и умении быстро находить нужные и оптимальные решения, использовать «нужные действия в нужный момент». Предприимчивость включает в себя практичность, находчивость, изобретательность, инициативность, ответственность и способность к риску. Предприимчивый человек способен самостоятельно действовать, идти на риск, склонен к новым формам отношений и деятельности, он активен, уверен в себе. Предприимчивость, основанная на нравственных заповедях и мотивах – это то, что присуще было широкому кругу русских предпринимателей. Предприимчивость, произрастающая на корысти, лжи и зависти, заведомо обречена, она составляет зло в отечественном предпринимательстве.</a:t>
                      </a:r>
                    </a:p>
                    <a:p>
                      <a:r>
                        <a:rPr lang="ru-RU" sz="1800" dirty="0" err="1" smtClean="0"/>
                        <a:t>чивость</a:t>
                      </a:r>
                      <a:endParaRPr lang="ru-RU" sz="1800" dirty="0" smtClean="0"/>
                    </a:p>
                    <a:p>
                      <a:r>
                        <a:rPr lang="ru-RU" sz="1800" dirty="0" smtClean="0"/>
                        <a:t>нравственно-волевое качество личности, проявляющееся в способности и умении быстро находить нужные и оптимальные решения, использовать «нужные действия в нужный момент». Предприимчивость включает в себя практичность, находчивость, изобретательность, инициативность, ответственность и способность к риску. Предприимчивый человек способен самостоятельно действовать, идти на риск, склонен к новым формам отношений и деятельности, он активен, уверен в себе. Предприимчивость, основанная на нравственных заповедях и мотивах – это то, что присуще было широкому кругу русских предпринимателей. Предприимчивость, произрастающая на корысти, лжи и зависти, заведомо обречена, она составляет зло в отечественном предпринимательстве.</a:t>
                      </a:r>
                    </a:p>
                    <a:p>
                      <a:r>
                        <a:rPr lang="ru-RU" sz="1800" dirty="0" err="1" smtClean="0"/>
                        <a:t>едприимчивость</a:t>
                      </a:r>
                      <a:endParaRPr lang="ru-RU" sz="1800" dirty="0" smtClean="0"/>
                    </a:p>
                    <a:p>
                      <a:r>
                        <a:rPr lang="ru-RU" sz="1800" dirty="0" smtClean="0"/>
                        <a:t>нравственно-волевое качество личности, проявляющееся в способности и умении быстро находить нужные и оптимальные решения, использовать «нужные действия в нужный момент». Предприимчивость включает в себя практичность, находчивость, изобретательность, инициативность, ответственность и способность к риску. Предприимчивый человек способен самостоятельно действовать, идти на риск, склонен к новым формам отношений и деятельности, он активен, уверен в себе. Предприимчивость, основанная на нравственных заповедях и мотивах – это то, что присуще было широкому кругу русских предпринимателей. Предприимчивость, произрастающая на корысти, лжи и зависти, заведомо обречена, она составляет зло в отечественном предпринимательстве.</a:t>
                      </a:r>
                    </a:p>
                    <a:p>
                      <a:endParaRPr lang="ru-RU" sz="1800" dirty="0" smtClean="0"/>
                    </a:p>
                  </a:txBody>
                  <a:tcPr marT="45718" marB="4571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74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8913"/>
            <a:ext cx="86455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2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00263"/>
            <a:ext cx="89916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6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068888">
                <a:tc>
                  <a:txBody>
                    <a:bodyPr/>
                    <a:lstStyle/>
                    <a:p>
                      <a:endParaRPr lang="ru-RU" sz="1800" dirty="0" smtClean="0"/>
                    </a:p>
                  </a:txBody>
                  <a:tcPr marT="45718" marB="4571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84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8913"/>
            <a:ext cx="86455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916113"/>
            <a:ext cx="5938837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842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716338"/>
            <a:ext cx="46736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068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solidFill>
                            <a:srgbClr val="17375E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СДЕЛАЙ ПРАВИЛЬНУЮ УСТАНОВКУ</a:t>
                      </a:r>
                      <a:endParaRPr lang="ru-RU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800" dirty="0" smtClean="0"/>
                    </a:p>
                  </a:txBody>
                  <a:tcPr marT="45718" marB="4571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94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8913"/>
            <a:ext cx="86455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76475"/>
            <a:ext cx="84772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1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06888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Предприимчивость</a:t>
                      </a:r>
                    </a:p>
                    <a:p>
                      <a:r>
                        <a:rPr lang="ru-RU" dirty="0" smtClean="0"/>
                        <a:t>нравственно-волевое качество личности, проявляющееся в способности и умении быстро находить нужные и оптимальные решения, использовать «нужные действия в нужный момент». Предприимчивость включает в себя практичность, находчивость, изобретательность, инициативность, ответственность и способность к риску. Предприимчивый человек способен самостоятельно действовать, идти на риск, склонен к новым формам отношений и деятельности, он активен, уверен в себе. Предприимчивость, основанная на нравственных заповедях и мотивах – это то, что присуще было широкому кругу русских предпринимателей. Предприимчивость, произрастающая на корысти, лжи и зависти, заведомо обречена, она составляет зло в отечественном предпринимательстве.</a:t>
                      </a:r>
                    </a:p>
                    <a:p>
                      <a:r>
                        <a:rPr lang="ru-RU" sz="1800" dirty="0" err="1" smtClean="0"/>
                        <a:t>Ппп</a:t>
                      </a:r>
                      <a:endParaRPr lang="ru-RU" sz="1800" dirty="0" smtClean="0"/>
                    </a:p>
                  </a:txBody>
                  <a:tcPr marT="45718" marB="4571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04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8913"/>
            <a:ext cx="86455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59388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7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160588"/>
            <a:ext cx="22161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6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649788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068888">
                <a:tc>
                  <a:txBody>
                    <a:bodyPr/>
                    <a:lstStyle/>
                    <a:p>
                      <a:endParaRPr lang="ru-RU" sz="1800" dirty="0" smtClean="0"/>
                    </a:p>
                  </a:txBody>
                  <a:tcPr marT="45718" marB="45718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14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8913"/>
            <a:ext cx="86455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00250"/>
            <a:ext cx="5938837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25888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8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9656</TotalTime>
  <Words>1179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Ирина Ивановна</cp:lastModifiedBy>
  <cp:revision>781</cp:revision>
  <cp:lastPrinted>2011-09-15T08:05:49Z</cp:lastPrinted>
  <dcterms:modified xsi:type="dcterms:W3CDTF">2016-11-14T06:25:04Z</dcterms:modified>
</cp:coreProperties>
</file>